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8" r:id="rId3"/>
    <p:sldId id="257" r:id="rId4"/>
    <p:sldId id="259" r:id="rId5"/>
    <p:sldId id="262" r:id="rId6"/>
    <p:sldId id="269" r:id="rId7"/>
    <p:sldId id="260" r:id="rId8"/>
    <p:sldId id="261" r:id="rId9"/>
    <p:sldId id="263" r:id="rId10"/>
    <p:sldId id="264"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n Yung Wei" initials="LYW" lastIdx="1" clrIdx="0">
    <p:extLst>
      <p:ext uri="{19B8F6BF-5375-455C-9EA6-DF929625EA0E}">
        <p15:presenceInfo xmlns:p15="http://schemas.microsoft.com/office/powerpoint/2012/main" userId="S-1-5-21-1272416113-2221712441-2775924438-223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9B3A92-5F46-4E2F-9C46-CE90AD2DE1C3}"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54956C-6EA6-491A-A54E-5478CBB0BE79}" type="slidenum">
              <a:rPr lang="en-US" smtClean="0"/>
              <a:t>‹#›</a:t>
            </a:fld>
            <a:endParaRPr lang="en-US"/>
          </a:p>
        </p:txBody>
      </p:sp>
    </p:spTree>
    <p:extLst>
      <p:ext uri="{BB962C8B-B14F-4D97-AF65-F5344CB8AC3E}">
        <p14:creationId xmlns:p14="http://schemas.microsoft.com/office/powerpoint/2010/main" val="718301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9B3A92-5F46-4E2F-9C46-CE90AD2DE1C3}"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54956C-6EA6-491A-A54E-5478CBB0BE79}" type="slidenum">
              <a:rPr lang="en-US" smtClean="0"/>
              <a:t>‹#›</a:t>
            </a:fld>
            <a:endParaRPr lang="en-US"/>
          </a:p>
        </p:txBody>
      </p:sp>
    </p:spTree>
    <p:extLst>
      <p:ext uri="{BB962C8B-B14F-4D97-AF65-F5344CB8AC3E}">
        <p14:creationId xmlns:p14="http://schemas.microsoft.com/office/powerpoint/2010/main" val="2770968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9B3A92-5F46-4E2F-9C46-CE90AD2DE1C3}"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54956C-6EA6-491A-A54E-5478CBB0BE79}"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59714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9B3A92-5F46-4E2F-9C46-CE90AD2DE1C3}"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54956C-6EA6-491A-A54E-5478CBB0BE79}" type="slidenum">
              <a:rPr lang="en-US" smtClean="0"/>
              <a:t>‹#›</a:t>
            </a:fld>
            <a:endParaRPr lang="en-US"/>
          </a:p>
        </p:txBody>
      </p:sp>
    </p:spTree>
    <p:extLst>
      <p:ext uri="{BB962C8B-B14F-4D97-AF65-F5344CB8AC3E}">
        <p14:creationId xmlns:p14="http://schemas.microsoft.com/office/powerpoint/2010/main" val="14378275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9B3A92-5F46-4E2F-9C46-CE90AD2DE1C3}"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54956C-6EA6-491A-A54E-5478CBB0BE79}"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405065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9B3A92-5F46-4E2F-9C46-CE90AD2DE1C3}"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54956C-6EA6-491A-A54E-5478CBB0BE79}" type="slidenum">
              <a:rPr lang="en-US" smtClean="0"/>
              <a:t>‹#›</a:t>
            </a:fld>
            <a:endParaRPr lang="en-US"/>
          </a:p>
        </p:txBody>
      </p:sp>
    </p:spTree>
    <p:extLst>
      <p:ext uri="{BB962C8B-B14F-4D97-AF65-F5344CB8AC3E}">
        <p14:creationId xmlns:p14="http://schemas.microsoft.com/office/powerpoint/2010/main" val="20543971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9B3A92-5F46-4E2F-9C46-CE90AD2DE1C3}"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54956C-6EA6-491A-A54E-5478CBB0BE79}" type="slidenum">
              <a:rPr lang="en-US" smtClean="0"/>
              <a:t>‹#›</a:t>
            </a:fld>
            <a:endParaRPr lang="en-US"/>
          </a:p>
        </p:txBody>
      </p:sp>
    </p:spTree>
    <p:extLst>
      <p:ext uri="{BB962C8B-B14F-4D97-AF65-F5344CB8AC3E}">
        <p14:creationId xmlns:p14="http://schemas.microsoft.com/office/powerpoint/2010/main" val="7121276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9B3A92-5F46-4E2F-9C46-CE90AD2DE1C3}"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54956C-6EA6-491A-A54E-5478CBB0BE79}" type="slidenum">
              <a:rPr lang="en-US" smtClean="0"/>
              <a:t>‹#›</a:t>
            </a:fld>
            <a:endParaRPr lang="en-US"/>
          </a:p>
        </p:txBody>
      </p:sp>
    </p:spTree>
    <p:extLst>
      <p:ext uri="{BB962C8B-B14F-4D97-AF65-F5344CB8AC3E}">
        <p14:creationId xmlns:p14="http://schemas.microsoft.com/office/powerpoint/2010/main" val="3312165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9B3A92-5F46-4E2F-9C46-CE90AD2DE1C3}"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54956C-6EA6-491A-A54E-5478CBB0BE79}" type="slidenum">
              <a:rPr lang="en-US" smtClean="0"/>
              <a:t>‹#›</a:t>
            </a:fld>
            <a:endParaRPr lang="en-US"/>
          </a:p>
        </p:txBody>
      </p:sp>
    </p:spTree>
    <p:extLst>
      <p:ext uri="{BB962C8B-B14F-4D97-AF65-F5344CB8AC3E}">
        <p14:creationId xmlns:p14="http://schemas.microsoft.com/office/powerpoint/2010/main" val="406249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9B3A92-5F46-4E2F-9C46-CE90AD2DE1C3}"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54956C-6EA6-491A-A54E-5478CBB0BE79}" type="slidenum">
              <a:rPr lang="en-US" smtClean="0"/>
              <a:t>‹#›</a:t>
            </a:fld>
            <a:endParaRPr lang="en-US"/>
          </a:p>
        </p:txBody>
      </p:sp>
    </p:spTree>
    <p:extLst>
      <p:ext uri="{BB962C8B-B14F-4D97-AF65-F5344CB8AC3E}">
        <p14:creationId xmlns:p14="http://schemas.microsoft.com/office/powerpoint/2010/main" val="3809075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A9B3A92-5F46-4E2F-9C46-CE90AD2DE1C3}"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54956C-6EA6-491A-A54E-5478CBB0BE79}" type="slidenum">
              <a:rPr lang="en-US" smtClean="0"/>
              <a:t>‹#›</a:t>
            </a:fld>
            <a:endParaRPr lang="en-US"/>
          </a:p>
        </p:txBody>
      </p:sp>
    </p:spTree>
    <p:extLst>
      <p:ext uri="{BB962C8B-B14F-4D97-AF65-F5344CB8AC3E}">
        <p14:creationId xmlns:p14="http://schemas.microsoft.com/office/powerpoint/2010/main" val="1510949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A9B3A92-5F46-4E2F-9C46-CE90AD2DE1C3}" type="datetimeFigureOut">
              <a:rPr lang="en-US" smtClean="0"/>
              <a:t>11/6/2020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54956C-6EA6-491A-A54E-5478CBB0BE79}" type="slidenum">
              <a:rPr lang="en-US" smtClean="0"/>
              <a:t>‹#›</a:t>
            </a:fld>
            <a:endParaRPr lang="en-US"/>
          </a:p>
        </p:txBody>
      </p:sp>
    </p:spTree>
    <p:extLst>
      <p:ext uri="{BB962C8B-B14F-4D97-AF65-F5344CB8AC3E}">
        <p14:creationId xmlns:p14="http://schemas.microsoft.com/office/powerpoint/2010/main" val="1058696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A9B3A92-5F46-4E2F-9C46-CE90AD2DE1C3}" type="datetimeFigureOut">
              <a:rPr lang="en-US" smtClean="0"/>
              <a:t>11/6/2020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54956C-6EA6-491A-A54E-5478CBB0BE79}" type="slidenum">
              <a:rPr lang="en-US" smtClean="0"/>
              <a:t>‹#›</a:t>
            </a:fld>
            <a:endParaRPr lang="en-US"/>
          </a:p>
        </p:txBody>
      </p:sp>
    </p:spTree>
    <p:extLst>
      <p:ext uri="{BB962C8B-B14F-4D97-AF65-F5344CB8AC3E}">
        <p14:creationId xmlns:p14="http://schemas.microsoft.com/office/powerpoint/2010/main" val="546890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9B3A92-5F46-4E2F-9C46-CE90AD2DE1C3}" type="datetimeFigureOut">
              <a:rPr lang="en-US" smtClean="0"/>
              <a:t>11/6/2020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54956C-6EA6-491A-A54E-5478CBB0BE79}" type="slidenum">
              <a:rPr lang="en-US" smtClean="0"/>
              <a:t>‹#›</a:t>
            </a:fld>
            <a:endParaRPr lang="en-US"/>
          </a:p>
        </p:txBody>
      </p:sp>
    </p:spTree>
    <p:extLst>
      <p:ext uri="{BB962C8B-B14F-4D97-AF65-F5344CB8AC3E}">
        <p14:creationId xmlns:p14="http://schemas.microsoft.com/office/powerpoint/2010/main" val="1010346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9B3A92-5F46-4E2F-9C46-CE90AD2DE1C3}"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54956C-6EA6-491A-A54E-5478CBB0BE79}" type="slidenum">
              <a:rPr lang="en-US" smtClean="0"/>
              <a:t>‹#›</a:t>
            </a:fld>
            <a:endParaRPr lang="en-US"/>
          </a:p>
        </p:txBody>
      </p:sp>
    </p:spTree>
    <p:extLst>
      <p:ext uri="{BB962C8B-B14F-4D97-AF65-F5344CB8AC3E}">
        <p14:creationId xmlns:p14="http://schemas.microsoft.com/office/powerpoint/2010/main" val="130362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9B3A92-5F46-4E2F-9C46-CE90AD2DE1C3}"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54956C-6EA6-491A-A54E-5478CBB0BE79}" type="slidenum">
              <a:rPr lang="en-US" smtClean="0"/>
              <a:t>‹#›</a:t>
            </a:fld>
            <a:endParaRPr lang="en-US"/>
          </a:p>
        </p:txBody>
      </p:sp>
    </p:spTree>
    <p:extLst>
      <p:ext uri="{BB962C8B-B14F-4D97-AF65-F5344CB8AC3E}">
        <p14:creationId xmlns:p14="http://schemas.microsoft.com/office/powerpoint/2010/main" val="3106228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A9B3A92-5F46-4E2F-9C46-CE90AD2DE1C3}" type="datetimeFigureOut">
              <a:rPr lang="en-US" smtClean="0"/>
              <a:t>11/6/2020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954956C-6EA6-491A-A54E-5478CBB0BE79}" type="slidenum">
              <a:rPr lang="en-US" smtClean="0"/>
              <a:t>‹#›</a:t>
            </a:fld>
            <a:endParaRPr lang="en-US"/>
          </a:p>
        </p:txBody>
      </p:sp>
    </p:spTree>
    <p:extLst>
      <p:ext uri="{BB962C8B-B14F-4D97-AF65-F5344CB8AC3E}">
        <p14:creationId xmlns:p14="http://schemas.microsoft.com/office/powerpoint/2010/main" val="541061496"/>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vagaskar@njcu.edu" TargetMode="External"/><Relationship Id="rId2" Type="http://schemas.openxmlformats.org/officeDocument/2006/relationships/hyperlink" Target="mailto:lpugaobrien@njcu.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lpugaobrien@njcu.edu"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lpugaobrien@njcu.edu"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4389" y="1023142"/>
            <a:ext cx="9144000" cy="870339"/>
          </a:xfrm>
        </p:spPr>
        <p:txBody>
          <a:bodyPr>
            <a:noAutofit/>
          </a:bodyPr>
          <a:lstStyle/>
          <a:p>
            <a:br>
              <a:rPr lang="en-US" sz="4000" dirty="0">
                <a:effectLst/>
              </a:rPr>
            </a:br>
            <a:br>
              <a:rPr lang="en-US" sz="4000" dirty="0">
                <a:effectLst/>
              </a:rPr>
            </a:br>
            <a:br>
              <a:rPr lang="en-US" sz="4000" dirty="0">
                <a:effectLst/>
              </a:rPr>
            </a:br>
            <a:r>
              <a:rPr lang="en-US" sz="3200" dirty="0">
                <a:effectLst/>
              </a:rPr>
              <a:t>NJCU Counselor Education Department presents:</a:t>
            </a:r>
            <a:endParaRPr lang="en-US" sz="3200" dirty="0"/>
          </a:p>
        </p:txBody>
      </p:sp>
      <p:sp>
        <p:nvSpPr>
          <p:cNvPr id="3" name="Subtitle 2"/>
          <p:cNvSpPr>
            <a:spLocks noGrp="1"/>
          </p:cNvSpPr>
          <p:nvPr>
            <p:ph type="subTitle" idx="1"/>
          </p:nvPr>
        </p:nvSpPr>
        <p:spPr>
          <a:xfrm>
            <a:off x="403761" y="2009115"/>
            <a:ext cx="9737766" cy="2839770"/>
          </a:xfrm>
        </p:spPr>
        <p:txBody>
          <a:bodyPr>
            <a:noAutofit/>
          </a:bodyPr>
          <a:lstStyle/>
          <a:p>
            <a:pPr algn="ctr"/>
            <a:r>
              <a:rPr lang="en-US" sz="2400" b="1" dirty="0"/>
              <a:t>Health Resources and Services Administration (HRSA)</a:t>
            </a:r>
            <a:br>
              <a:rPr lang="en-US" sz="2400" b="1" dirty="0"/>
            </a:br>
            <a:r>
              <a:rPr lang="en-US" sz="2400" b="1" dirty="0"/>
              <a:t>Behavioral Health Workforce Education and Training (BHWET) Stipend Program</a:t>
            </a:r>
          </a:p>
          <a:p>
            <a:pPr algn="ctr"/>
            <a:r>
              <a:rPr lang="en-US" sz="2400" b="1" dirty="0">
                <a:solidFill>
                  <a:schemeClr val="tx1"/>
                </a:solidFill>
              </a:rPr>
              <a:t>Cohort 7- Spring 2021 – Fall 2021</a:t>
            </a:r>
          </a:p>
          <a:p>
            <a:pPr algn="ctr"/>
            <a:r>
              <a:rPr lang="en-US" sz="2400" b="1" dirty="0">
                <a:solidFill>
                  <a:schemeClr val="tx1"/>
                </a:solidFill>
              </a:rPr>
              <a:t>Cohort 8 - Fall 2021 - Spring 2022</a:t>
            </a:r>
          </a:p>
          <a:p>
            <a:pPr algn="ctr"/>
            <a:r>
              <a:rPr lang="en-US" sz="2400" b="1" dirty="0"/>
              <a:t>For Professionals in the Clinical Mental Health Program and School Counseling Program at </a:t>
            </a:r>
          </a:p>
          <a:p>
            <a:pPr algn="ctr"/>
            <a:r>
              <a:rPr lang="en-US" sz="2400" b="1" dirty="0"/>
              <a:t>New Jersey City University</a:t>
            </a:r>
            <a:br>
              <a:rPr lang="en-US" sz="2400" dirty="0">
                <a:effectLst/>
              </a:rPr>
            </a:br>
            <a:br>
              <a:rPr lang="en-US" sz="2400" dirty="0">
                <a:effectLst/>
              </a:rPr>
            </a:br>
            <a:endParaRPr lang="en-US" sz="2400" dirty="0"/>
          </a:p>
        </p:txBody>
      </p:sp>
      <p:pic>
        <p:nvPicPr>
          <p:cNvPr id="5" name="Picture 4"/>
          <p:cNvPicPr>
            <a:picLocks noChangeAspect="1"/>
          </p:cNvPicPr>
          <p:nvPr/>
        </p:nvPicPr>
        <p:blipFill>
          <a:blip r:embed="rId2"/>
          <a:stretch>
            <a:fillRect/>
          </a:stretch>
        </p:blipFill>
        <p:spPr>
          <a:xfrm>
            <a:off x="4311051" y="5473285"/>
            <a:ext cx="1590675" cy="485775"/>
          </a:xfrm>
          <a:prstGeom prst="rect">
            <a:avLst/>
          </a:prstGeom>
        </p:spPr>
      </p:pic>
    </p:spTree>
    <p:extLst>
      <p:ext uri="{BB962C8B-B14F-4D97-AF65-F5344CB8AC3E}">
        <p14:creationId xmlns:p14="http://schemas.microsoft.com/office/powerpoint/2010/main" val="2750730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will happen after the student’s interview?</a:t>
            </a:r>
            <a:br>
              <a:rPr lang="en-US" dirty="0"/>
            </a:br>
            <a:endParaRPr lang="en-US" dirty="0"/>
          </a:p>
        </p:txBody>
      </p:sp>
      <p:sp>
        <p:nvSpPr>
          <p:cNvPr id="3" name="Content Placeholder 2"/>
          <p:cNvSpPr>
            <a:spLocks noGrp="1"/>
          </p:cNvSpPr>
          <p:nvPr>
            <p:ph idx="1"/>
          </p:nvPr>
        </p:nvSpPr>
        <p:spPr>
          <a:xfrm>
            <a:off x="677334" y="1664899"/>
            <a:ext cx="8846676" cy="4502988"/>
          </a:xfrm>
        </p:spPr>
        <p:txBody>
          <a:bodyPr/>
          <a:lstStyle/>
          <a:p>
            <a:pPr fontAlgn="base"/>
            <a:r>
              <a:rPr lang="en-US" sz="2400" dirty="0"/>
              <a:t>Successful recipients of the HRSA BHWET grant will be notified within a week after the interview phase.</a:t>
            </a:r>
          </a:p>
          <a:p>
            <a:pPr fontAlgn="base"/>
            <a:r>
              <a:rPr lang="en-US" sz="2400" dirty="0"/>
              <a:t>If you accept the stipend program, then please complete the following document:</a:t>
            </a:r>
          </a:p>
          <a:p>
            <a:pPr lvl="1" fontAlgn="base"/>
            <a:r>
              <a:rPr lang="en-US" sz="2400" dirty="0"/>
              <a:t>Signed </a:t>
            </a:r>
            <a:r>
              <a:rPr lang="en-US" sz="2400" b="1" dirty="0"/>
              <a:t>Student Commitment Letter</a:t>
            </a:r>
            <a:r>
              <a:rPr lang="en-US" sz="2400" dirty="0"/>
              <a:t> and Informed consent to participate in research.</a:t>
            </a:r>
          </a:p>
          <a:p>
            <a:pPr marL="0" indent="0" algn="ctr">
              <a:buNone/>
            </a:pPr>
            <a:r>
              <a:rPr lang="en-US" sz="3600" dirty="0"/>
              <a:t>Congratulations!!!</a:t>
            </a:r>
          </a:p>
        </p:txBody>
      </p:sp>
    </p:spTree>
    <p:extLst>
      <p:ext uri="{BB962C8B-B14F-4D97-AF65-F5344CB8AC3E}">
        <p14:creationId xmlns:p14="http://schemas.microsoft.com/office/powerpoint/2010/main" val="1217672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8716049" cy="1183574"/>
          </a:xfrm>
        </p:spPr>
        <p:txBody>
          <a:bodyPr>
            <a:normAutofit fontScale="90000"/>
          </a:bodyPr>
          <a:lstStyle/>
          <a:p>
            <a:r>
              <a:rPr lang="en-US" dirty="0"/>
              <a:t>What is the student’s obligation to receive $10,000?</a:t>
            </a:r>
          </a:p>
        </p:txBody>
      </p:sp>
      <p:sp>
        <p:nvSpPr>
          <p:cNvPr id="3" name="Content Placeholder 2"/>
          <p:cNvSpPr>
            <a:spLocks noGrp="1"/>
          </p:cNvSpPr>
          <p:nvPr>
            <p:ph idx="1"/>
          </p:nvPr>
        </p:nvSpPr>
        <p:spPr>
          <a:xfrm>
            <a:off x="677333" y="1793174"/>
            <a:ext cx="8596668" cy="4676637"/>
          </a:xfrm>
        </p:spPr>
        <p:txBody>
          <a:bodyPr>
            <a:normAutofit fontScale="77500" lnSpcReduction="20000"/>
          </a:bodyPr>
          <a:lstStyle/>
          <a:p>
            <a:pPr marL="0" indent="0">
              <a:buNone/>
            </a:pPr>
            <a:r>
              <a:rPr lang="en-US" sz="1900" dirty="0"/>
              <a:t>Program participants’ need to be committed and fully invested in the HRSA BHWET grant:</a:t>
            </a:r>
            <a:endParaRPr lang="en-US" sz="1900" dirty="0">
              <a:effectLst/>
            </a:endParaRPr>
          </a:p>
          <a:p>
            <a:pPr lvl="1" fontAlgn="base"/>
            <a:r>
              <a:rPr lang="en-US" sz="2100" b="1" dirty="0"/>
              <a:t>Complete 600 hours of Internship I and II:</a:t>
            </a:r>
            <a:r>
              <a:rPr lang="en-US" sz="2100" dirty="0"/>
              <a:t> working with diverse clients across the lifespan with behavioral health need in medically underserved communities. Students will also submit their E-portfolio at the end of Internship II. </a:t>
            </a:r>
            <a:endParaRPr lang="en-US" sz="2100" b="1" dirty="0"/>
          </a:p>
          <a:p>
            <a:pPr lvl="1"/>
            <a:r>
              <a:rPr lang="en-US" sz="2100" b="1" dirty="0"/>
              <a:t>Advanced Training: </a:t>
            </a:r>
            <a:r>
              <a:rPr lang="en-US" sz="2100" dirty="0"/>
              <a:t> During Summer intersession or in Summer I 2021 semesters, students will complete </a:t>
            </a:r>
            <a:r>
              <a:rPr lang="en-US" sz="2100" u="sng" dirty="0"/>
              <a:t>at least one coursework</a:t>
            </a:r>
            <a:r>
              <a:rPr lang="en-US" sz="2100" dirty="0"/>
              <a:t> (3 credits) in the topic of their interest.</a:t>
            </a:r>
          </a:p>
          <a:p>
            <a:pPr lvl="2"/>
            <a:r>
              <a:rPr lang="en-US" sz="1900" dirty="0">
                <a:solidFill>
                  <a:srgbClr val="FF0000"/>
                </a:solidFill>
              </a:rPr>
              <a:t>Integrated Health Care and Evidence based practices-Adult Behavioral Health Care-3 credit</a:t>
            </a:r>
          </a:p>
          <a:p>
            <a:pPr marL="3200400" lvl="7" indent="0">
              <a:buNone/>
            </a:pPr>
            <a:r>
              <a:rPr lang="en-US" sz="1700" dirty="0">
                <a:solidFill>
                  <a:srgbClr val="FF0000"/>
                </a:solidFill>
              </a:rPr>
              <a:t>or/and</a:t>
            </a:r>
          </a:p>
          <a:p>
            <a:pPr lvl="2"/>
            <a:r>
              <a:rPr lang="en-US" sz="1900" dirty="0">
                <a:solidFill>
                  <a:srgbClr val="FF0000"/>
                </a:solidFill>
              </a:rPr>
              <a:t>Integrated Health Care and Evidence based practices for at risk children, and adolescents - 3 credits</a:t>
            </a:r>
          </a:p>
          <a:p>
            <a:pPr lvl="1"/>
            <a:r>
              <a:rPr lang="en-US" sz="2100" dirty="0"/>
              <a:t>This course can serve as an elective course for CMHC students or SC students can take extra courses. </a:t>
            </a:r>
          </a:p>
          <a:p>
            <a:pPr marL="457200" lvl="1" indent="0">
              <a:buNone/>
            </a:pPr>
            <a:r>
              <a:rPr lang="en-US" sz="2100" dirty="0"/>
              <a:t>Detailed schedule (dates and time) will be provided on your interview day. It is a special course, so some of the coursework will be on weekend. </a:t>
            </a:r>
          </a:p>
          <a:p>
            <a:pPr marL="0" indent="0">
              <a:buNone/>
            </a:pPr>
            <a:br>
              <a:rPr lang="en-US" dirty="0">
                <a:effectLst/>
              </a:rPr>
            </a:br>
            <a:endParaRPr lang="en-US" dirty="0">
              <a:effectLst/>
            </a:endParaRPr>
          </a:p>
          <a:p>
            <a:endParaRPr lang="en-US" dirty="0"/>
          </a:p>
        </p:txBody>
      </p:sp>
    </p:spTree>
    <p:extLst>
      <p:ext uri="{BB962C8B-B14F-4D97-AF65-F5344CB8AC3E}">
        <p14:creationId xmlns:p14="http://schemas.microsoft.com/office/powerpoint/2010/main" val="590514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1"/>
            <a:ext cx="8596668" cy="1147948"/>
          </a:xfrm>
        </p:spPr>
        <p:txBody>
          <a:bodyPr>
            <a:normAutofit fontScale="90000"/>
          </a:bodyPr>
          <a:lstStyle/>
          <a:p>
            <a:r>
              <a:rPr lang="en-US" dirty="0"/>
              <a:t>What is the student’s obligation to receive $10,000 continued……?</a:t>
            </a:r>
          </a:p>
        </p:txBody>
      </p:sp>
      <p:sp>
        <p:nvSpPr>
          <p:cNvPr id="3" name="Content Placeholder 2"/>
          <p:cNvSpPr>
            <a:spLocks noGrp="1"/>
          </p:cNvSpPr>
          <p:nvPr>
            <p:ph idx="1"/>
          </p:nvPr>
        </p:nvSpPr>
        <p:spPr>
          <a:xfrm>
            <a:off x="677334" y="2053711"/>
            <a:ext cx="8596668" cy="4050206"/>
          </a:xfrm>
        </p:spPr>
        <p:txBody>
          <a:bodyPr>
            <a:normAutofit/>
          </a:bodyPr>
          <a:lstStyle/>
          <a:p>
            <a:r>
              <a:rPr lang="en-US" b="1" dirty="0"/>
              <a:t>Mentorship program: </a:t>
            </a:r>
            <a:r>
              <a:rPr lang="en-US" dirty="0"/>
              <a:t>Through this mentorship group program participants will meet once a month during Internship I and II and the mentor will initiate discussions on various topics such as ethical issues, professional identity, etc. </a:t>
            </a:r>
          </a:p>
          <a:p>
            <a:pPr lvl="1"/>
            <a:r>
              <a:rPr lang="en-US" sz="1800" dirty="0"/>
              <a:t>Program participants are also required to participate in the Annual CSI Induction Ceremony (date to be provided later) and reflect on the program’s benefits and challenges.</a:t>
            </a:r>
          </a:p>
          <a:p>
            <a:pPr lvl="1"/>
            <a:r>
              <a:rPr lang="en-US" sz="1800" dirty="0"/>
              <a:t>Program participants will be paired with a new mentee from a diverse ethnic and racial background who is ready to start their Practicum. They are expected to continue mentoring new mentee till their mentee graduates from the program.</a:t>
            </a:r>
            <a:endParaRPr lang="en-US" sz="1800" dirty="0">
              <a:effectLst/>
            </a:endParaRPr>
          </a:p>
          <a:p>
            <a:pPr marL="457200" lvl="1" indent="0">
              <a:buNone/>
            </a:pPr>
            <a:endParaRPr lang="en-US" sz="1800" dirty="0"/>
          </a:p>
        </p:txBody>
      </p:sp>
    </p:spTree>
    <p:extLst>
      <p:ext uri="{BB962C8B-B14F-4D97-AF65-F5344CB8AC3E}">
        <p14:creationId xmlns:p14="http://schemas.microsoft.com/office/powerpoint/2010/main" val="3331256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1"/>
            <a:ext cx="8596668" cy="1076696"/>
          </a:xfrm>
        </p:spPr>
        <p:txBody>
          <a:bodyPr>
            <a:normAutofit fontScale="90000"/>
          </a:bodyPr>
          <a:lstStyle/>
          <a:p>
            <a:r>
              <a:rPr lang="en-US" dirty="0"/>
              <a:t>What is the student’s obligation to receive $10,000 continued……?</a:t>
            </a:r>
          </a:p>
        </p:txBody>
      </p:sp>
      <p:sp>
        <p:nvSpPr>
          <p:cNvPr id="3" name="Content Placeholder 2"/>
          <p:cNvSpPr>
            <a:spLocks noGrp="1"/>
          </p:cNvSpPr>
          <p:nvPr>
            <p:ph idx="1"/>
          </p:nvPr>
        </p:nvSpPr>
        <p:spPr>
          <a:xfrm>
            <a:off x="677334" y="2101932"/>
            <a:ext cx="8596668" cy="4221230"/>
          </a:xfrm>
        </p:spPr>
        <p:txBody>
          <a:bodyPr>
            <a:normAutofit fontScale="92500" lnSpcReduction="20000"/>
          </a:bodyPr>
          <a:lstStyle/>
          <a:p>
            <a:pPr fontAlgn="base"/>
            <a:r>
              <a:rPr lang="en-US" sz="2100" b="1" dirty="0"/>
              <a:t>Community Engagement and Services: </a:t>
            </a:r>
            <a:r>
              <a:rPr lang="en-US" sz="2100" dirty="0"/>
              <a:t>The project team will train the program participants in the outreach work such as creating awareness of mental health needs among parents from Jersey City and West New York Board of Education. The program participants will conduct parenting workshops during their internship experiences. </a:t>
            </a:r>
          </a:p>
          <a:p>
            <a:pPr fontAlgn="base"/>
            <a:r>
              <a:rPr lang="en-US" sz="2100" b="1" dirty="0">
                <a:effectLst/>
              </a:rPr>
              <a:t>Career Planning and Placement Services: </a:t>
            </a:r>
            <a:r>
              <a:rPr lang="en-US" sz="2100" dirty="0"/>
              <a:t>Each cohort will participate in structured career counseling and preparation programs to ensure that they are professionally ready to contact employees and meet employer representatives at career fairs. </a:t>
            </a:r>
            <a:endParaRPr lang="en-US" sz="2100" b="1" dirty="0">
              <a:effectLst/>
            </a:endParaRPr>
          </a:p>
          <a:p>
            <a:pPr fontAlgn="base"/>
            <a:r>
              <a:rPr lang="en-US" sz="2100" b="1" dirty="0"/>
              <a:t>Conference Presentation: </a:t>
            </a:r>
            <a:r>
              <a:rPr lang="en-US" sz="2100" dirty="0"/>
              <a:t>Out of 18, few selected program participants will get an opportunity to  present or disseminate information on the HRSA BHWET program at a regional or national professional counseling conference. Each selected program participant for the conference presentation will receive funding for airline travel, hotel accommodation, and conference registration. </a:t>
            </a:r>
            <a:endParaRPr lang="en-US" sz="2100" dirty="0">
              <a:effectLst/>
            </a:endParaRPr>
          </a:p>
          <a:p>
            <a:endParaRPr lang="en-US" dirty="0"/>
          </a:p>
        </p:txBody>
      </p:sp>
    </p:spTree>
    <p:extLst>
      <p:ext uri="{BB962C8B-B14F-4D97-AF65-F5344CB8AC3E}">
        <p14:creationId xmlns:p14="http://schemas.microsoft.com/office/powerpoint/2010/main" val="847973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is the contact person?</a:t>
            </a:r>
            <a:br>
              <a:rPr lang="en-US" dirty="0"/>
            </a:br>
            <a:endParaRPr lang="en-US" dirty="0"/>
          </a:p>
        </p:txBody>
      </p:sp>
      <p:sp>
        <p:nvSpPr>
          <p:cNvPr id="3" name="Content Placeholder 2"/>
          <p:cNvSpPr>
            <a:spLocks noGrp="1"/>
          </p:cNvSpPr>
          <p:nvPr>
            <p:ph idx="1"/>
          </p:nvPr>
        </p:nvSpPr>
        <p:spPr>
          <a:xfrm>
            <a:off x="677334" y="1602449"/>
            <a:ext cx="8596668" cy="3880773"/>
          </a:xfrm>
        </p:spPr>
        <p:txBody>
          <a:bodyPr/>
          <a:lstStyle/>
          <a:p>
            <a:r>
              <a:rPr lang="en-US" b="1" dirty="0"/>
              <a:t>Lastly, </a:t>
            </a:r>
            <a:r>
              <a:rPr lang="en-US" dirty="0"/>
              <a:t>the Project Director will follow-up with the program participants via survey for two years after their graduation.</a:t>
            </a:r>
          </a:p>
          <a:p>
            <a:r>
              <a:rPr lang="en-US" dirty="0"/>
              <a:t>If you have any questions or concerns, please contact the HRSA Program Assistant, Leticia </a:t>
            </a:r>
            <a:r>
              <a:rPr lang="en-US" dirty="0" err="1"/>
              <a:t>Puga</a:t>
            </a:r>
            <a:r>
              <a:rPr lang="en-US" dirty="0"/>
              <a:t>-O’Brien by email at </a:t>
            </a:r>
            <a:r>
              <a:rPr lang="en-US" dirty="0">
                <a:hlinkClick r:id="rId2"/>
              </a:rPr>
              <a:t>lpugaobrien@njcu.edu</a:t>
            </a:r>
            <a:r>
              <a:rPr lang="en-US" dirty="0"/>
              <a:t> or 201-200-2035 or Dr. Vaibhavee Agaskar by email at </a:t>
            </a:r>
            <a:r>
              <a:rPr lang="en-US" dirty="0">
                <a:hlinkClick r:id="rId3"/>
              </a:rPr>
              <a:t>vagaskar@njcu.edu</a:t>
            </a:r>
            <a:r>
              <a:rPr lang="en-US" dirty="0"/>
              <a:t> or 201-200-3400.</a:t>
            </a:r>
            <a:br>
              <a:rPr lang="en-US" dirty="0">
                <a:effectLst/>
              </a:rPr>
            </a:br>
            <a:endParaRPr lang="en-US" dirty="0">
              <a:effectLst/>
            </a:endParaRPr>
          </a:p>
          <a:p>
            <a:endParaRPr lang="en-US" dirty="0"/>
          </a:p>
        </p:txBody>
      </p:sp>
    </p:spTree>
    <p:extLst>
      <p:ext uri="{BB962C8B-B14F-4D97-AF65-F5344CB8AC3E}">
        <p14:creationId xmlns:p14="http://schemas.microsoft.com/office/powerpoint/2010/main" val="958116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the purpose of the HRSA-BHWET stipend program?</a:t>
            </a:r>
            <a:br>
              <a:rPr lang="en-US" dirty="0"/>
            </a:br>
            <a:endParaRPr lang="en-US" dirty="0"/>
          </a:p>
        </p:txBody>
      </p:sp>
      <p:sp>
        <p:nvSpPr>
          <p:cNvPr id="3" name="Content Placeholder 2"/>
          <p:cNvSpPr>
            <a:spLocks noGrp="1"/>
          </p:cNvSpPr>
          <p:nvPr>
            <p:ph idx="1"/>
          </p:nvPr>
        </p:nvSpPr>
        <p:spPr>
          <a:xfrm>
            <a:off x="677334" y="2030681"/>
            <a:ext cx="8977305" cy="3490225"/>
          </a:xfrm>
        </p:spPr>
        <p:txBody>
          <a:bodyPr>
            <a:normAutofit fontScale="92500"/>
          </a:bodyPr>
          <a:lstStyle/>
          <a:p>
            <a:r>
              <a:rPr lang="en-US" sz="2400" dirty="0"/>
              <a:t>The purpose is to support a one-year, advanced training program during the final Internship courses (Internship I and II) for </a:t>
            </a:r>
            <a:r>
              <a:rPr lang="en-US" sz="2400" b="1" dirty="0"/>
              <a:t>eighteen diverse students </a:t>
            </a:r>
            <a:r>
              <a:rPr lang="en-US" sz="2400" dirty="0"/>
              <a:t>(race, religion, ethnicity, gender, age, socioeconomic status, </a:t>
            </a:r>
            <a:r>
              <a:rPr lang="en-US" sz="2400" dirty="0" err="1"/>
              <a:t>etc</a:t>
            </a:r>
            <a:r>
              <a:rPr lang="en-US" sz="2400" dirty="0"/>
              <a:t>) in NJCU’s Clinical Mental Health Counseling Program (CMHC) and School Counseling (SC) Program. </a:t>
            </a:r>
          </a:p>
          <a:p>
            <a:r>
              <a:rPr lang="en-US" sz="2400" dirty="0"/>
              <a:t>This will enable students to meet the increasing demand for behavioral health care services in underserved communities by training and graduating a diverse body of behavioral health professionals.</a:t>
            </a:r>
          </a:p>
          <a:p>
            <a:pPr marL="0" indent="0">
              <a:buNone/>
            </a:pPr>
            <a:endParaRPr lang="en-US" sz="2400" dirty="0"/>
          </a:p>
          <a:p>
            <a:pPr marL="0" indent="0">
              <a:buNone/>
            </a:pPr>
            <a:endParaRPr lang="en-US" dirty="0"/>
          </a:p>
        </p:txBody>
      </p:sp>
    </p:spTree>
    <p:extLst>
      <p:ext uri="{BB962C8B-B14F-4D97-AF65-F5344CB8AC3E}">
        <p14:creationId xmlns:p14="http://schemas.microsoft.com/office/powerpoint/2010/main" val="1281434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822926" cy="1320800"/>
          </a:xfrm>
        </p:spPr>
        <p:txBody>
          <a:bodyPr>
            <a:normAutofit fontScale="90000"/>
          </a:bodyPr>
          <a:lstStyle/>
          <a:p>
            <a:r>
              <a:rPr lang="en-US" dirty="0"/>
              <a:t>Who is the HRSA-BHWET stipend program team?</a:t>
            </a:r>
            <a:br>
              <a:rPr lang="en-US" dirty="0"/>
            </a:br>
            <a:r>
              <a:rPr lang="en-US" b="1" dirty="0"/>
              <a:t> </a:t>
            </a:r>
            <a:endParaRPr lang="en-US" dirty="0"/>
          </a:p>
        </p:txBody>
      </p:sp>
      <p:sp>
        <p:nvSpPr>
          <p:cNvPr id="3" name="Content Placeholder 2"/>
          <p:cNvSpPr>
            <a:spLocks noGrp="1"/>
          </p:cNvSpPr>
          <p:nvPr>
            <p:ph idx="1"/>
          </p:nvPr>
        </p:nvSpPr>
        <p:spPr>
          <a:xfrm>
            <a:off x="677334" y="2029961"/>
            <a:ext cx="8596668" cy="3880773"/>
          </a:xfrm>
        </p:spPr>
        <p:txBody>
          <a:bodyPr>
            <a:normAutofit/>
          </a:bodyPr>
          <a:lstStyle/>
          <a:p>
            <a:r>
              <a:rPr lang="en-US" sz="2400" dirty="0"/>
              <a:t>Project Director:  Dr. Vaibhavee Agaskar</a:t>
            </a:r>
          </a:p>
          <a:p>
            <a:endParaRPr lang="en-US" sz="2400" dirty="0"/>
          </a:p>
          <a:p>
            <a:endParaRPr lang="en-US" sz="2400" dirty="0"/>
          </a:p>
          <a:p>
            <a:endParaRPr lang="en-US" sz="2400" dirty="0"/>
          </a:p>
          <a:p>
            <a:endParaRPr lang="en-US" sz="1400" dirty="0"/>
          </a:p>
          <a:p>
            <a:r>
              <a:rPr lang="en-US" sz="2400" dirty="0"/>
              <a:t>Project Assistant:  Leticia </a:t>
            </a:r>
            <a:r>
              <a:rPr lang="en-US" sz="2400" dirty="0" err="1"/>
              <a:t>Puga</a:t>
            </a:r>
            <a:r>
              <a:rPr lang="en-US" sz="2400" dirty="0"/>
              <a:t>-O’Brien</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6063" y="2599509"/>
            <a:ext cx="1643876" cy="1776548"/>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6063" y="4748103"/>
            <a:ext cx="1534020" cy="1929970"/>
          </a:xfrm>
          <a:prstGeom prst="rect">
            <a:avLst/>
          </a:prstGeom>
        </p:spPr>
      </p:pic>
    </p:spTree>
    <p:extLst>
      <p:ext uri="{BB962C8B-B14F-4D97-AF65-F5344CB8AC3E}">
        <p14:creationId xmlns:p14="http://schemas.microsoft.com/office/powerpoint/2010/main" val="2322027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is eligible to apply for the stipend program?</a:t>
            </a:r>
          </a:p>
        </p:txBody>
      </p:sp>
      <p:sp>
        <p:nvSpPr>
          <p:cNvPr id="3" name="Content Placeholder 2"/>
          <p:cNvSpPr>
            <a:spLocks noGrp="1"/>
          </p:cNvSpPr>
          <p:nvPr>
            <p:ph idx="1"/>
          </p:nvPr>
        </p:nvSpPr>
        <p:spPr>
          <a:xfrm>
            <a:off x="677334" y="2184339"/>
            <a:ext cx="8596668" cy="3880773"/>
          </a:xfrm>
        </p:spPr>
        <p:txBody>
          <a:bodyPr>
            <a:normAutofit/>
          </a:bodyPr>
          <a:lstStyle/>
          <a:p>
            <a:pPr fontAlgn="base"/>
            <a:r>
              <a:rPr lang="en-US" sz="2400" dirty="0"/>
              <a:t>Current CMHC or SC students who are in their final phase of the program i.e., </a:t>
            </a:r>
          </a:p>
          <a:p>
            <a:pPr lvl="1" fontAlgn="base"/>
            <a:r>
              <a:rPr lang="en-US" sz="2200" dirty="0"/>
              <a:t>Cohort 7 students will be in Practicum by Fall 2020</a:t>
            </a:r>
          </a:p>
          <a:p>
            <a:pPr lvl="1" fontAlgn="base"/>
            <a:r>
              <a:rPr lang="en-US" sz="2200" dirty="0"/>
              <a:t>Cohort 8 students will be in the Practicum by Spring 2021</a:t>
            </a:r>
          </a:p>
          <a:p>
            <a:pPr fontAlgn="base"/>
            <a:r>
              <a:rPr lang="en-US" sz="2400" dirty="0"/>
              <a:t>Are in good academic standing in the program i.e., GPA of 3.5 or higher.</a:t>
            </a:r>
          </a:p>
          <a:p>
            <a:pPr fontAlgn="base"/>
            <a:r>
              <a:rPr lang="en-US" sz="2400" b="1" dirty="0"/>
              <a:t>Please note only permanent resident students and U.S citizens are eligible to apply for the HRSA stipend</a:t>
            </a:r>
            <a:r>
              <a:rPr lang="en-US" sz="2400" dirty="0"/>
              <a:t>.</a:t>
            </a:r>
          </a:p>
          <a:p>
            <a:endParaRPr lang="en-US" sz="2400" dirty="0"/>
          </a:p>
        </p:txBody>
      </p:sp>
    </p:spTree>
    <p:extLst>
      <p:ext uri="{BB962C8B-B14F-4D97-AF65-F5344CB8AC3E}">
        <p14:creationId xmlns:p14="http://schemas.microsoft.com/office/powerpoint/2010/main" val="3629852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required to submit the application for HRSA-BHWET stipend program?</a:t>
            </a:r>
          </a:p>
        </p:txBody>
      </p:sp>
      <p:sp>
        <p:nvSpPr>
          <p:cNvPr id="3" name="Content Placeholder 2"/>
          <p:cNvSpPr>
            <a:spLocks noGrp="1"/>
          </p:cNvSpPr>
          <p:nvPr>
            <p:ph idx="1"/>
          </p:nvPr>
        </p:nvSpPr>
        <p:spPr>
          <a:xfrm>
            <a:off x="677334" y="1725283"/>
            <a:ext cx="8596668" cy="4666891"/>
          </a:xfrm>
        </p:spPr>
        <p:txBody>
          <a:bodyPr>
            <a:normAutofit fontScale="92500" lnSpcReduction="20000"/>
          </a:bodyPr>
          <a:lstStyle/>
          <a:p>
            <a:r>
              <a:rPr lang="en-US" sz="2000" dirty="0"/>
              <a:t>Only </a:t>
            </a:r>
            <a:r>
              <a:rPr lang="en-US" sz="2000" b="1" u="sng" dirty="0"/>
              <a:t>TYPED completed </a:t>
            </a:r>
            <a:r>
              <a:rPr lang="en-US" sz="2000" dirty="0"/>
              <a:t>applications will be accepted. Applications must include all the following:</a:t>
            </a:r>
            <a:endParaRPr lang="en-US" sz="2000" dirty="0">
              <a:effectLst/>
            </a:endParaRPr>
          </a:p>
          <a:p>
            <a:pPr lvl="1" fontAlgn="base"/>
            <a:r>
              <a:rPr lang="en-US" sz="2000" dirty="0"/>
              <a:t>Application Form</a:t>
            </a:r>
          </a:p>
          <a:p>
            <a:pPr lvl="1" fontAlgn="base"/>
            <a:r>
              <a:rPr lang="en-US" sz="2000" dirty="0"/>
              <a:t>1-to-2-page </a:t>
            </a:r>
            <a:r>
              <a:rPr lang="en-US" sz="2000" b="1" u="sng" dirty="0"/>
              <a:t>UPDATED</a:t>
            </a:r>
            <a:r>
              <a:rPr lang="en-US" sz="2000" dirty="0"/>
              <a:t> resume (including educational and work/volunteer experience, specifically in helping field)</a:t>
            </a:r>
          </a:p>
          <a:p>
            <a:pPr lvl="1" fontAlgn="base"/>
            <a:r>
              <a:rPr lang="en-US" sz="2000" dirty="0"/>
              <a:t>A Short Essay - demonstrating your interest in the grant</a:t>
            </a:r>
          </a:p>
          <a:p>
            <a:pPr lvl="1" fontAlgn="base"/>
            <a:r>
              <a:rPr lang="en-US" sz="2000" dirty="0"/>
              <a:t>Unofficial Transcript</a:t>
            </a:r>
          </a:p>
          <a:p>
            <a:pPr lvl="1" fontAlgn="base"/>
            <a:r>
              <a:rPr lang="en-US" sz="2000" dirty="0"/>
              <a:t>Agency Verification Form</a:t>
            </a:r>
          </a:p>
          <a:p>
            <a:pPr lvl="1" fontAlgn="base"/>
            <a:r>
              <a:rPr lang="en-US" sz="2000" dirty="0"/>
              <a:t>Two recommendation forms completed by either an NJCU full time faculty members (excluding Dr. </a:t>
            </a:r>
            <a:r>
              <a:rPr lang="en-US" sz="2000" dirty="0" err="1"/>
              <a:t>Agaskar</a:t>
            </a:r>
            <a:r>
              <a:rPr lang="en-US" sz="2000" dirty="0"/>
              <a:t>) or a Practicum Site Supervisor or an instructor. </a:t>
            </a:r>
          </a:p>
          <a:p>
            <a:pPr lvl="2" fontAlgn="base"/>
            <a:r>
              <a:rPr lang="en-US" sz="1800" dirty="0"/>
              <a:t>Please ask them to send your recommendation letter directly to Leticia </a:t>
            </a:r>
            <a:r>
              <a:rPr lang="en-US" sz="1800" dirty="0" err="1"/>
              <a:t>Puga-O’Brien</a:t>
            </a:r>
            <a:r>
              <a:rPr lang="en-US" sz="1800" dirty="0"/>
              <a:t>, in a sealed envelope or via email at </a:t>
            </a:r>
            <a:r>
              <a:rPr lang="en-US" sz="1800" dirty="0">
                <a:hlinkClick r:id="rId2"/>
              </a:rPr>
              <a:t>lpugaobrien@njcu.edu</a:t>
            </a:r>
            <a:endParaRPr lang="en-US" sz="1800" dirty="0"/>
          </a:p>
          <a:p>
            <a:pPr marL="914400" lvl="2" indent="0" fontAlgn="base">
              <a:buNone/>
            </a:pPr>
            <a:r>
              <a:rPr lang="en-US" sz="1800" dirty="0"/>
              <a:t>   </a:t>
            </a:r>
          </a:p>
          <a:p>
            <a:pPr marL="457200" lvl="1" indent="0" fontAlgn="base">
              <a:buNone/>
            </a:pPr>
            <a:endParaRPr lang="en-US" sz="2000" dirty="0"/>
          </a:p>
          <a:p>
            <a:endParaRPr lang="en-US" dirty="0"/>
          </a:p>
        </p:txBody>
      </p:sp>
    </p:spTree>
    <p:extLst>
      <p:ext uri="{BB962C8B-B14F-4D97-AF65-F5344CB8AC3E}">
        <p14:creationId xmlns:p14="http://schemas.microsoft.com/office/powerpoint/2010/main" val="3536087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required to submit the application for HRSA-BHWET stipend program?</a:t>
            </a:r>
          </a:p>
        </p:txBody>
      </p:sp>
      <p:sp>
        <p:nvSpPr>
          <p:cNvPr id="3" name="Content Placeholder 2"/>
          <p:cNvSpPr>
            <a:spLocks noGrp="1"/>
          </p:cNvSpPr>
          <p:nvPr>
            <p:ph idx="1"/>
          </p:nvPr>
        </p:nvSpPr>
        <p:spPr>
          <a:xfrm>
            <a:off x="677334" y="2160589"/>
            <a:ext cx="8596668" cy="4040186"/>
          </a:xfrm>
        </p:spPr>
        <p:txBody>
          <a:bodyPr>
            <a:normAutofit fontScale="25000" lnSpcReduction="20000"/>
          </a:bodyPr>
          <a:lstStyle/>
          <a:p>
            <a:pPr lvl="1" fontAlgn="base">
              <a:buFont typeface="Wingdings" panose="05000000000000000000" pitchFamily="2" charset="2"/>
              <a:buChar char="Ø"/>
            </a:pPr>
            <a:r>
              <a:rPr lang="en-US" sz="7200" dirty="0"/>
              <a:t>A short essay (APA style, two pages; excluding title page and references) :</a:t>
            </a:r>
          </a:p>
          <a:p>
            <a:pPr lvl="2" fontAlgn="base">
              <a:buFont typeface="Wingdings" panose="05000000000000000000" pitchFamily="2" charset="2"/>
              <a:buChar char="Ø"/>
            </a:pPr>
            <a:r>
              <a:rPr lang="en-US" sz="8000" dirty="0"/>
              <a:t>detailing your interest in the stipend program,</a:t>
            </a:r>
          </a:p>
          <a:p>
            <a:pPr lvl="2" fontAlgn="base">
              <a:buFont typeface="Wingdings" panose="05000000000000000000" pitchFamily="2" charset="2"/>
              <a:buChar char="Ø"/>
            </a:pPr>
            <a:r>
              <a:rPr lang="en-US" sz="8000" dirty="0"/>
              <a:t>a brief summary of your experiences, skills, passion, and strengths you would bring to the behavioral health field specifically working with clients across the lifespan, </a:t>
            </a:r>
          </a:p>
          <a:p>
            <a:pPr lvl="2" fontAlgn="base">
              <a:buFont typeface="Wingdings" panose="05000000000000000000" pitchFamily="2" charset="2"/>
              <a:buChar char="Ø"/>
            </a:pPr>
            <a:r>
              <a:rPr lang="en-US" sz="8000" dirty="0"/>
              <a:t>addressing how your diversity (race, religion, ethnicity, gender, socioeconomic status, </a:t>
            </a:r>
            <a:r>
              <a:rPr lang="en-US" sz="8000" dirty="0" err="1"/>
              <a:t>etc</a:t>
            </a:r>
            <a:r>
              <a:rPr lang="en-US" sz="8000" dirty="0"/>
              <a:t>) is shaping up  or has influenced your current personal and professional identity</a:t>
            </a:r>
          </a:p>
          <a:p>
            <a:pPr lvl="2" fontAlgn="base">
              <a:buFont typeface="Wingdings" panose="05000000000000000000" pitchFamily="2" charset="2"/>
              <a:buChar char="Ø"/>
            </a:pPr>
            <a:r>
              <a:rPr lang="en-US" sz="8000" dirty="0"/>
              <a:t> discuss your short and long term career goals and how this stipend program will help you to achieve your goals and your commitment to this program </a:t>
            </a:r>
          </a:p>
          <a:p>
            <a:pPr lvl="2" fontAlgn="base">
              <a:buFont typeface="Wingdings" panose="05000000000000000000" pitchFamily="2" charset="2"/>
              <a:buChar char="Ø"/>
            </a:pPr>
            <a:endParaRPr lang="en-US" sz="3800" dirty="0"/>
          </a:p>
          <a:p>
            <a:pPr lvl="2" fontAlgn="base">
              <a:buFont typeface="Wingdings" panose="05000000000000000000" pitchFamily="2" charset="2"/>
              <a:buChar char="Ø"/>
            </a:pPr>
            <a:endParaRPr lang="en-US" sz="1800" dirty="0"/>
          </a:p>
          <a:p>
            <a:pPr marL="914400" lvl="2" indent="0" fontAlgn="base">
              <a:buNone/>
            </a:pPr>
            <a:endParaRPr lang="en-US" sz="1800" dirty="0"/>
          </a:p>
          <a:p>
            <a:pPr marL="457200" lvl="1" indent="0" fontAlgn="base">
              <a:buNone/>
            </a:pPr>
            <a:r>
              <a:rPr lang="en-US" sz="2000" dirty="0"/>
              <a:t>  </a:t>
            </a:r>
          </a:p>
          <a:p>
            <a:endParaRPr lang="en-US" dirty="0"/>
          </a:p>
          <a:p>
            <a:endParaRPr lang="en-US" dirty="0"/>
          </a:p>
        </p:txBody>
      </p:sp>
    </p:spTree>
    <p:extLst>
      <p:ext uri="{BB962C8B-B14F-4D97-AF65-F5344CB8AC3E}">
        <p14:creationId xmlns:p14="http://schemas.microsoft.com/office/powerpoint/2010/main" val="104018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kind of field work site is accepted for this HRSA-BHWET program?</a:t>
            </a:r>
          </a:p>
        </p:txBody>
      </p:sp>
      <p:sp>
        <p:nvSpPr>
          <p:cNvPr id="3" name="Content Placeholder 2"/>
          <p:cNvSpPr>
            <a:spLocks noGrp="1"/>
          </p:cNvSpPr>
          <p:nvPr>
            <p:ph idx="1"/>
          </p:nvPr>
        </p:nvSpPr>
        <p:spPr>
          <a:xfrm>
            <a:off x="677334" y="2172465"/>
            <a:ext cx="8596668" cy="4418116"/>
          </a:xfrm>
        </p:spPr>
        <p:txBody>
          <a:bodyPr>
            <a:normAutofit/>
          </a:bodyPr>
          <a:lstStyle/>
          <a:p>
            <a:pPr fontAlgn="base"/>
            <a:r>
              <a:rPr lang="en-US" dirty="0"/>
              <a:t>A qualifying agency or field placement site must include: </a:t>
            </a:r>
          </a:p>
          <a:p>
            <a:pPr lvl="1" fontAlgn="base"/>
            <a:r>
              <a:rPr lang="en-US" sz="2000" dirty="0"/>
              <a:t>Clinical work with clients across the lifespan to meet the increasing demand for behavioral health care services (mental health and/or substance abuse) in medically underserved communities (MUC)</a:t>
            </a:r>
          </a:p>
          <a:p>
            <a:pPr lvl="1" fontAlgn="base"/>
            <a:r>
              <a:rPr lang="en-US" sz="2000" dirty="0"/>
              <a:t>Provide inter-professional learning experiences (learning experiences among a group of individuals from two or more professions such as Nursing, Psychiatry, Social work, or Psychology)</a:t>
            </a:r>
          </a:p>
          <a:p>
            <a:pPr marL="0" lvl="1" indent="0" fontAlgn="base">
              <a:buNone/>
            </a:pPr>
            <a:r>
              <a:rPr lang="en-US" sz="1800" b="1" dirty="0">
                <a:solidFill>
                  <a:schemeClr val="accent5"/>
                </a:solidFill>
              </a:rPr>
              <a:t>Note: </a:t>
            </a:r>
            <a:r>
              <a:rPr lang="en-US" dirty="0"/>
              <a:t>Students may or may not have secured a field placement at the time of application 	   submission or at the time of stipend interview. If students are awarded a stipend, 	       	   they must accept a field placement at a qualifying agency and complete the Agency 	   Verification Form.</a:t>
            </a:r>
          </a:p>
          <a:p>
            <a:pPr lvl="1" fontAlgn="base"/>
            <a:endParaRPr lang="en-US" dirty="0"/>
          </a:p>
          <a:p>
            <a:endParaRPr lang="en-US" dirty="0"/>
          </a:p>
        </p:txBody>
      </p:sp>
    </p:spTree>
    <p:extLst>
      <p:ext uri="{BB962C8B-B14F-4D97-AF65-F5344CB8AC3E}">
        <p14:creationId xmlns:p14="http://schemas.microsoft.com/office/powerpoint/2010/main" val="115365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53143"/>
            <a:ext cx="8596668" cy="1246909"/>
          </a:xfrm>
        </p:spPr>
        <p:txBody>
          <a:bodyPr>
            <a:normAutofit fontScale="90000"/>
          </a:bodyPr>
          <a:lstStyle/>
          <a:p>
            <a:r>
              <a:rPr lang="en-US" dirty="0"/>
              <a:t>How much is the stipend and when is the application due?</a:t>
            </a:r>
            <a:br>
              <a:rPr lang="en-US" dirty="0"/>
            </a:br>
            <a:endParaRPr lang="en-US" dirty="0"/>
          </a:p>
        </p:txBody>
      </p:sp>
      <p:sp>
        <p:nvSpPr>
          <p:cNvPr id="3" name="Content Placeholder 2"/>
          <p:cNvSpPr>
            <a:spLocks noGrp="1"/>
          </p:cNvSpPr>
          <p:nvPr>
            <p:ph idx="1"/>
          </p:nvPr>
        </p:nvSpPr>
        <p:spPr>
          <a:xfrm>
            <a:off x="677334" y="2089337"/>
            <a:ext cx="9072308" cy="3880773"/>
          </a:xfrm>
        </p:spPr>
        <p:txBody>
          <a:bodyPr>
            <a:normAutofit/>
          </a:bodyPr>
          <a:lstStyle/>
          <a:p>
            <a:r>
              <a:rPr lang="en-US" sz="2000" dirty="0"/>
              <a:t>Stipends are in the amount of $10,000. Students will be awarded $5,000 after successful completion of each Internship. </a:t>
            </a:r>
          </a:p>
          <a:p>
            <a:r>
              <a:rPr lang="en-US" b="1" dirty="0">
                <a:solidFill>
                  <a:schemeClr val="tx1"/>
                </a:solidFill>
                <a:effectLst/>
              </a:rPr>
              <a:t>Interested students </a:t>
            </a:r>
            <a:r>
              <a:rPr lang="en-US" b="1" dirty="0">
                <a:solidFill>
                  <a:schemeClr val="tx1"/>
                </a:solidFill>
              </a:rPr>
              <a:t>may complete HRSA BHWET Stipend Application and submit it by </a:t>
            </a:r>
            <a:r>
              <a:rPr lang="en-US" b="1" u="sng" dirty="0">
                <a:solidFill>
                  <a:schemeClr val="tx1"/>
                </a:solidFill>
              </a:rPr>
              <a:t>5:00 PM on Monday, October 26, 2020, for Cohort - 7</a:t>
            </a:r>
            <a:r>
              <a:rPr lang="en-US" b="1" dirty="0">
                <a:solidFill>
                  <a:schemeClr val="tx1"/>
                </a:solidFill>
              </a:rPr>
              <a:t>, to Leticia </a:t>
            </a:r>
            <a:r>
              <a:rPr lang="en-US" b="1" dirty="0" err="1">
                <a:solidFill>
                  <a:schemeClr val="tx1"/>
                </a:solidFill>
              </a:rPr>
              <a:t>Puga-O’Brien</a:t>
            </a:r>
            <a:r>
              <a:rPr lang="en-US" b="1" dirty="0">
                <a:solidFill>
                  <a:schemeClr val="tx1"/>
                </a:solidFill>
              </a:rPr>
              <a:t> at </a:t>
            </a:r>
            <a:r>
              <a:rPr lang="en-US" b="1" dirty="0">
                <a:solidFill>
                  <a:schemeClr val="tx1"/>
                </a:solidFill>
                <a:hlinkClick r:id="rId2">
                  <a:extLst>
                    <a:ext uri="{A12FA001-AC4F-418D-AE19-62706E023703}">
                      <ahyp:hlinkClr xmlns:ahyp="http://schemas.microsoft.com/office/drawing/2018/hyperlinkcolor" val="tx"/>
                    </a:ext>
                  </a:extLst>
                </a:hlinkClick>
              </a:rPr>
              <a:t>lpugaobrien@njcu.edu</a:t>
            </a:r>
            <a:endParaRPr lang="en-US" b="1" dirty="0">
              <a:solidFill>
                <a:schemeClr val="tx1"/>
              </a:solidFill>
            </a:endParaRPr>
          </a:p>
          <a:p>
            <a:r>
              <a:rPr lang="en-US" dirty="0">
                <a:solidFill>
                  <a:schemeClr val="tx1"/>
                </a:solidFill>
              </a:rPr>
              <a:t>Cohort 8 application due date is March 5th, 2021(subject to change)</a:t>
            </a:r>
          </a:p>
          <a:p>
            <a:pPr marL="0" indent="0">
              <a:buNone/>
            </a:pPr>
            <a:endParaRPr lang="en-US" dirty="0"/>
          </a:p>
          <a:p>
            <a:pPr marL="0" indent="0">
              <a:buNone/>
            </a:pPr>
            <a:r>
              <a:rPr lang="en-US" b="1" dirty="0">
                <a:solidFill>
                  <a:schemeClr val="accent5"/>
                </a:solidFill>
              </a:rPr>
              <a:t>Note: </a:t>
            </a:r>
            <a:r>
              <a:rPr lang="en-US" dirty="0"/>
              <a:t>In all cases, stipends will only be available as long as grant funds are available. 	   An award may be cancelled in its entirety or funds may be partially distributed 	   with subsequent payments being cancelled if grant funds are withdrawn.</a:t>
            </a:r>
          </a:p>
          <a:p>
            <a:endParaRPr lang="en-US" dirty="0">
              <a:effectLst/>
            </a:endParaRPr>
          </a:p>
          <a:p>
            <a:endParaRPr lang="en-US" dirty="0"/>
          </a:p>
        </p:txBody>
      </p:sp>
    </p:spTree>
    <p:extLst>
      <p:ext uri="{BB962C8B-B14F-4D97-AF65-F5344CB8AC3E}">
        <p14:creationId xmlns:p14="http://schemas.microsoft.com/office/powerpoint/2010/main" val="2305642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1550989"/>
          </a:xfrm>
        </p:spPr>
        <p:txBody>
          <a:bodyPr>
            <a:normAutofit fontScale="90000"/>
          </a:bodyPr>
          <a:lstStyle/>
          <a:p>
            <a:r>
              <a:rPr lang="en-US" dirty="0"/>
              <a:t>What will happen once the student submits the application to the HRSA-BHWET stipend program?</a:t>
            </a:r>
            <a:br>
              <a:rPr lang="en-US" dirty="0"/>
            </a:br>
            <a:endParaRPr lang="en-US" dirty="0"/>
          </a:p>
        </p:txBody>
      </p:sp>
      <p:sp>
        <p:nvSpPr>
          <p:cNvPr id="3" name="Content Placeholder 2"/>
          <p:cNvSpPr>
            <a:spLocks noGrp="1"/>
          </p:cNvSpPr>
          <p:nvPr>
            <p:ph idx="1"/>
          </p:nvPr>
        </p:nvSpPr>
        <p:spPr>
          <a:xfrm>
            <a:off x="677334" y="2517569"/>
            <a:ext cx="8596668" cy="3820676"/>
          </a:xfrm>
        </p:spPr>
        <p:txBody>
          <a:bodyPr>
            <a:normAutofit/>
          </a:bodyPr>
          <a:lstStyle/>
          <a:p>
            <a:pPr fontAlgn="base"/>
            <a:r>
              <a:rPr lang="en-US" sz="2000" dirty="0"/>
              <a:t>Applications will be reviewed and you may be contacted for a Zoom interview with the HRSA-BHWET Stipend Selection Committee. Interviews will be approximately 30-45 minutes each. </a:t>
            </a:r>
            <a:endParaRPr lang="en-US" sz="2000" b="1" dirty="0"/>
          </a:p>
          <a:p>
            <a:r>
              <a:rPr lang="en-US" sz="2000" dirty="0"/>
              <a:t>If selected to move into the interview phase, you will be contacted by the HRSA Program Assistant, Leticia </a:t>
            </a:r>
            <a:r>
              <a:rPr lang="en-US" sz="2000" dirty="0" err="1"/>
              <a:t>Puga</a:t>
            </a:r>
            <a:r>
              <a:rPr lang="en-US" sz="2000" dirty="0"/>
              <a:t>-O’Brien, to schedule an interview in the preceding weeks. </a:t>
            </a:r>
          </a:p>
          <a:p>
            <a:r>
              <a:rPr lang="en-US" sz="2000" dirty="0"/>
              <a:t>Please be mindful of these dates to ensure your availability. Interviews will be tentatively scheduled after the first two weeks of application submission. </a:t>
            </a:r>
          </a:p>
          <a:p>
            <a:r>
              <a:rPr lang="en-US" sz="2000" dirty="0"/>
              <a:t>The final schedule will be available soon.</a:t>
            </a:r>
            <a:endParaRPr lang="en-US" sz="2000" dirty="0">
              <a:effectLst/>
            </a:endParaRPr>
          </a:p>
          <a:p>
            <a:pPr marL="0" indent="0">
              <a:buNone/>
            </a:pPr>
            <a:endParaRPr lang="en-US" sz="2000" dirty="0"/>
          </a:p>
        </p:txBody>
      </p:sp>
    </p:spTree>
    <p:extLst>
      <p:ext uri="{BB962C8B-B14F-4D97-AF65-F5344CB8AC3E}">
        <p14:creationId xmlns:p14="http://schemas.microsoft.com/office/powerpoint/2010/main" val="131948485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2101</TotalTime>
  <Words>1470</Words>
  <Application>Microsoft Office PowerPoint</Application>
  <PresentationFormat>Widescreen</PresentationFormat>
  <Paragraphs>84</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Trebuchet MS</vt:lpstr>
      <vt:lpstr>Wingdings</vt:lpstr>
      <vt:lpstr>Wingdings 3</vt:lpstr>
      <vt:lpstr>Facet</vt:lpstr>
      <vt:lpstr>   NJCU Counselor Education Department presents:</vt:lpstr>
      <vt:lpstr>What is the purpose of the HRSA-BHWET stipend program? </vt:lpstr>
      <vt:lpstr>Who is the HRSA-BHWET stipend program team?  </vt:lpstr>
      <vt:lpstr>Who is eligible to apply for the stipend program?</vt:lpstr>
      <vt:lpstr>What is required to submit the application for HRSA-BHWET stipend program?</vt:lpstr>
      <vt:lpstr>What is required to submit the application for HRSA-BHWET stipend program?</vt:lpstr>
      <vt:lpstr>What kind of field work site is accepted for this HRSA-BHWET program?</vt:lpstr>
      <vt:lpstr>How much is the stipend and when is the application due? </vt:lpstr>
      <vt:lpstr>What will happen once the student submits the application to the HRSA-BHWET stipend program? </vt:lpstr>
      <vt:lpstr>What will happen after the student’s interview? </vt:lpstr>
      <vt:lpstr>What is the student’s obligation to receive $10,000?</vt:lpstr>
      <vt:lpstr>What is the student’s obligation to receive $10,000 continued……?</vt:lpstr>
      <vt:lpstr>What is the student’s obligation to receive $10,000 continued……?</vt:lpstr>
      <vt:lpstr>Who is the contact person?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Vaibhavee Agaskar</dc:creator>
  <cp:lastModifiedBy>Leticia M. Puga-O'brien</cp:lastModifiedBy>
  <cp:revision>161</cp:revision>
  <dcterms:created xsi:type="dcterms:W3CDTF">2016-12-14T05:18:16Z</dcterms:created>
  <dcterms:modified xsi:type="dcterms:W3CDTF">2020-11-06T17:14:40Z</dcterms:modified>
</cp:coreProperties>
</file>